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4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91" r:id="rId30"/>
    <p:sldId id="292" r:id="rId31"/>
    <p:sldId id="293" r:id="rId32"/>
    <p:sldId id="294" r:id="rId33"/>
    <p:sldId id="285" r:id="rId34"/>
    <p:sldId id="286" r:id="rId35"/>
    <p:sldId id="287" r:id="rId36"/>
    <p:sldId id="288" r:id="rId37"/>
    <p:sldId id="289" r:id="rId38"/>
    <p:sldId id="290" r:id="rId39"/>
    <p:sldId id="295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A847CFC-816F-41D0-AAC0-9BF4FEBC753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413104" cy="1828800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latin typeface="Comic Sans MS" pitchFamily="66" charset="0"/>
              </a:rPr>
              <a:t>CATÁSTROFES /AMV</a:t>
            </a:r>
            <a:br>
              <a:rPr lang="es-ES" sz="4800" b="1" dirty="0" smtClean="0">
                <a:latin typeface="Comic Sans MS" pitchFamily="66" charset="0"/>
              </a:rPr>
            </a:br>
            <a:r>
              <a:rPr lang="es-ES" sz="4800" b="1" dirty="0" smtClean="0">
                <a:latin typeface="Comic Sans MS" pitchFamily="66" charset="0"/>
              </a:rPr>
              <a:t>TRIAJE STAR</a:t>
            </a:r>
            <a:endParaRPr lang="es-ES" sz="4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Tipos de </a:t>
            </a:r>
            <a:r>
              <a:rPr lang="es-ES" b="1" dirty="0" err="1" smtClean="0">
                <a:latin typeface="Comic Sans MS" pitchFamily="66" charset="0"/>
              </a:rPr>
              <a:t>Triaje</a:t>
            </a:r>
            <a:r>
              <a:rPr lang="es-ES" b="1" dirty="0" smtClean="0">
                <a:latin typeface="Comic Sans MS" pitchFamily="66" charset="0"/>
              </a:rPr>
              <a:t> AVANZADO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s-ES" b="1" dirty="0">
                <a:solidFill>
                  <a:schemeClr val="accent2"/>
                </a:solidFill>
                <a:latin typeface="Comic Sans MS" pitchFamily="66" charset="0"/>
              </a:rPr>
              <a:t>T-RTS </a:t>
            </a:r>
            <a:r>
              <a:rPr lang="es-ES" b="1" dirty="0">
                <a:solidFill>
                  <a:schemeClr val="tx2"/>
                </a:solidFill>
                <a:latin typeface="Comic Sans MS" pitchFamily="66" charset="0"/>
              </a:rPr>
              <a:t>(</a:t>
            </a:r>
            <a:r>
              <a:rPr lang="es-ES" b="1" dirty="0" err="1">
                <a:solidFill>
                  <a:schemeClr val="tx2"/>
                </a:solidFill>
                <a:latin typeface="Comic Sans MS" pitchFamily="66" charset="0"/>
              </a:rPr>
              <a:t>Triage-Revised</a:t>
            </a:r>
            <a:r>
              <a:rPr lang="es-ES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Comic Sans MS" pitchFamily="66" charset="0"/>
              </a:rPr>
              <a:t>Truama</a:t>
            </a:r>
            <a:r>
              <a:rPr lang="es-ES" b="1" dirty="0">
                <a:solidFill>
                  <a:schemeClr val="tx2"/>
                </a:solidFill>
                <a:latin typeface="Comic Sans MS" pitchFamily="66" charset="0"/>
              </a:rPr>
              <a:t> Score)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: el basado en la Escala del Trauma Score Revisado (TSR) incluye la Escala de Coma de Glasgow. </a:t>
            </a:r>
          </a:p>
          <a:p>
            <a:pPr lvl="0"/>
            <a:r>
              <a:rPr lang="es-ES" b="1" dirty="0">
                <a:solidFill>
                  <a:schemeClr val="accent2"/>
                </a:solidFill>
                <a:latin typeface="Comic Sans MS" pitchFamily="66" charset="0"/>
              </a:rPr>
              <a:t>MGAP</a:t>
            </a:r>
            <a:r>
              <a:rPr lang="es-ES" dirty="0">
                <a:latin typeface="Comic Sans MS" pitchFamily="66" charset="0"/>
              </a:rPr>
              <a:t>: </a:t>
            </a:r>
            <a:r>
              <a:rPr lang="es-ES" dirty="0" err="1">
                <a:solidFill>
                  <a:schemeClr val="tx2"/>
                </a:solidFill>
                <a:latin typeface="Comic Sans MS" pitchFamily="66" charset="0"/>
              </a:rPr>
              <a:t>Age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 and </a:t>
            </a:r>
            <a:r>
              <a:rPr lang="es-ES" dirty="0" err="1">
                <a:solidFill>
                  <a:schemeClr val="tx2"/>
                </a:solidFill>
                <a:latin typeface="Comic Sans MS" pitchFamily="66" charset="0"/>
              </a:rPr>
              <a:t>Sistolic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Comic Sans MS" pitchFamily="66" charset="0"/>
              </a:rPr>
              <a:t>Blood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Comic Sans MS" pitchFamily="66" charset="0"/>
              </a:rPr>
              <a:t>Pressure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 Score y Glasgow Coma </a:t>
            </a:r>
            <a:r>
              <a:rPr lang="es-ES" dirty="0" err="1">
                <a:solidFill>
                  <a:schemeClr val="tx2"/>
                </a:solidFill>
                <a:latin typeface="Comic Sans MS" pitchFamily="66" charset="0"/>
              </a:rPr>
              <a:t>Scale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 lvl="0"/>
            <a:r>
              <a:rPr lang="es-ES" b="1" dirty="0">
                <a:solidFill>
                  <a:schemeClr val="accent2"/>
                </a:solidFill>
                <a:latin typeface="Comic Sans MS" pitchFamily="66" charset="0"/>
              </a:rPr>
              <a:t>GAP: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Comic Sans MS" pitchFamily="66" charset="0"/>
              </a:rPr>
              <a:t>Age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 and </a:t>
            </a:r>
            <a:r>
              <a:rPr lang="es-ES" dirty="0" err="1">
                <a:solidFill>
                  <a:schemeClr val="tx2"/>
                </a:solidFill>
                <a:latin typeface="Comic Sans MS" pitchFamily="66" charset="0"/>
              </a:rPr>
              <a:t>Sistolic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Comic Sans MS" pitchFamily="66" charset="0"/>
              </a:rPr>
              <a:t>Blood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Comic Sans MS" pitchFamily="66" charset="0"/>
              </a:rPr>
              <a:t>Pressure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 Score</a:t>
            </a:r>
          </a:p>
          <a:p>
            <a:pPr lvl="0"/>
            <a:r>
              <a:rPr lang="es-ES" b="1" dirty="0">
                <a:solidFill>
                  <a:schemeClr val="accent2"/>
                </a:solidFill>
                <a:latin typeface="Comic Sans MS" pitchFamily="66" charset="0"/>
              </a:rPr>
              <a:t>Escala de Glasgow</a:t>
            </a:r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.</a:t>
            </a:r>
          </a:p>
          <a:p>
            <a:pPr lvl="0"/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NTS </a:t>
            </a: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(New Trauma Score)</a:t>
            </a:r>
            <a:endParaRPr lang="es-ES" b="1" dirty="0">
              <a:solidFill>
                <a:schemeClr val="accent2"/>
              </a:solidFill>
              <a:latin typeface="Comic Sans MS" pitchFamily="66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339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latin typeface="Comic Sans MS" pitchFamily="66" charset="0"/>
              </a:rPr>
              <a:t>New Trauma Score (NTS)</a:t>
            </a:r>
            <a:endParaRPr lang="es-ES" b="1" u="sng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712968" cy="4495800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Mejor predictor de mortalidad en pacientes traumatizados. </a:t>
            </a:r>
          </a:p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Variables: </a:t>
            </a:r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GLASGOW, SatO2, intervalo PAS.</a:t>
            </a:r>
          </a:p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Oscila entre 3 y 23:</a:t>
            </a:r>
          </a:p>
          <a:p>
            <a:pPr lvl="1">
              <a:buFont typeface="Arial" pitchFamily="34" charset="0"/>
              <a:buChar char="•"/>
            </a:pP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Bajo (T-NTS 18-23</a:t>
            </a: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).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Intermedio 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(T-NTS 12-17</a:t>
            </a: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).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Alto 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(T-NTS 6-11</a:t>
            </a: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).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Muy 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alto (T-NTS 3-5).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085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latin typeface="Comic Sans MS" pitchFamily="66" charset="0"/>
              </a:rPr>
              <a:t>NTS</a:t>
            </a:r>
            <a:endParaRPr lang="es-ES" b="1" u="sng" dirty="0">
              <a:latin typeface="Comic Sans MS" pitchFamily="66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12644"/>
            <a:ext cx="6984776" cy="4124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643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latin typeface="Comic Sans MS" pitchFamily="66" charset="0"/>
              </a:rPr>
              <a:t>T-RTS</a:t>
            </a:r>
            <a:endParaRPr lang="es-ES" b="1" u="sng" dirty="0">
              <a:latin typeface="Comic Sans MS" pitchFamily="66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20080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724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chemeClr val="accent2"/>
                </a:solidFill>
                <a:latin typeface="Comic Sans MS" pitchFamily="66" charset="0"/>
              </a:rPr>
              <a:t>ETIQUETAS de TRIAJE</a:t>
            </a:r>
            <a:endParaRPr lang="es-ES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1844824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tx2"/>
                </a:solidFill>
                <a:latin typeface="Comic Sans MS" pitchFamily="66" charset="0"/>
              </a:rPr>
              <a:t>Identifican la PRIORIDAD ASISTENCIAL de los lesionados.</a:t>
            </a:r>
          </a:p>
          <a:p>
            <a:endParaRPr lang="es-ES" sz="2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accent2"/>
                </a:solidFill>
                <a:latin typeface="Comic Sans MS" pitchFamily="66" charset="0"/>
              </a:rPr>
              <a:t>UNIDAS AL PACIENTE, NUNCA A LA ROPA</a:t>
            </a:r>
            <a:r>
              <a:rPr lang="es-ES" sz="2800" b="1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endParaRPr lang="es-ES" sz="2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tx2"/>
                </a:solidFill>
                <a:latin typeface="Comic Sans MS" pitchFamily="66" charset="0"/>
              </a:rPr>
              <a:t>Si no hay tarjeta: ANOTAR SOBRE PIEL (color, texto, I-D-M-E).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6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6581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TRIADO al PACIENTE…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15616" y="2844365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2"/>
                </a:solidFill>
                <a:latin typeface="Comic Sans MS" pitchFamily="66" charset="0"/>
              </a:rPr>
              <a:t>EVALUACIÓN  PRIMARIA</a:t>
            </a:r>
            <a:endParaRPr lang="es-E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59632" y="522920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2"/>
                </a:solidFill>
                <a:latin typeface="Comic Sans MS" pitchFamily="66" charset="0"/>
              </a:rPr>
              <a:t>EVALUACIÓN SECUNDARIA</a:t>
            </a:r>
            <a:endParaRPr lang="es-E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3887924" y="3836845"/>
            <a:ext cx="86409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3887924" y="1628800"/>
            <a:ext cx="86409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953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rgbClr val="0070C0"/>
                </a:solidFill>
                <a:latin typeface="Comic Sans MS" pitchFamily="66" charset="0"/>
              </a:rPr>
              <a:t>EVALUACIÓN PRIMARIA</a:t>
            </a:r>
            <a:endParaRPr lang="es-ES" b="1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844824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tx2"/>
                </a:solidFill>
                <a:latin typeface="Comic Sans MS" pitchFamily="66" charset="0"/>
              </a:rPr>
              <a:t>Valoración rápida de FUNCIONES VITALES. </a:t>
            </a:r>
          </a:p>
          <a:p>
            <a:endParaRPr lang="es-ES" sz="2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tx2"/>
                </a:solidFill>
                <a:latin typeface="Comic Sans MS" pitchFamily="66" charset="0"/>
              </a:rPr>
              <a:t>Identifica condiciones que AMENAZAN la VIDA. (Tratar sobre la marcha).</a:t>
            </a:r>
          </a:p>
          <a:p>
            <a:endParaRPr lang="es-ES" sz="2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tx2"/>
                </a:solidFill>
                <a:latin typeface="Comic Sans MS" pitchFamily="66" charset="0"/>
              </a:rPr>
              <a:t>Evaluación sistemática </a:t>
            </a:r>
            <a:r>
              <a:rPr lang="es-ES" sz="2800" b="1" dirty="0" smtClean="0">
                <a:solidFill>
                  <a:schemeClr val="accent2"/>
                </a:solidFill>
                <a:latin typeface="Comic Sans MS" pitchFamily="66" charset="0"/>
              </a:rPr>
              <a:t>«X-A-B-C-D-E».</a:t>
            </a:r>
            <a:endParaRPr lang="es-E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39752" y="5661248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00B0F0"/>
                </a:solidFill>
                <a:latin typeface="Comic Sans MS" pitchFamily="66" charset="0"/>
              </a:rPr>
              <a:t>ITLS</a:t>
            </a:r>
            <a:endParaRPr lang="es-ES" sz="4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9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chemeClr val="accent2"/>
                </a:solidFill>
                <a:latin typeface="Comic Sans MS" pitchFamily="66" charset="0"/>
              </a:rPr>
              <a:t>INSPECCIÓN GENERAL </a:t>
            </a:r>
            <a:endParaRPr lang="es-ES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96252" y="2420888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3200" b="1" dirty="0" smtClean="0">
                <a:solidFill>
                  <a:srgbClr val="002060"/>
                </a:solidFill>
                <a:latin typeface="Comic Sans MS" pitchFamily="66" charset="0"/>
              </a:rPr>
              <a:t>AMPUTACIONES, DEFORMIDADES GRAVES, EVISCERACIONES…</a:t>
            </a:r>
          </a:p>
          <a:p>
            <a:endParaRPr lang="es-ES" sz="3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3200" b="1" dirty="0" smtClean="0">
                <a:solidFill>
                  <a:srgbClr val="002060"/>
                </a:solidFill>
                <a:latin typeface="Comic Sans MS" pitchFamily="66" charset="0"/>
              </a:rPr>
              <a:t>HEMORRAGIA EXANGUINANTE</a:t>
            </a:r>
            <a:endParaRPr lang="es-ES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04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«X» ó «C» </a:t>
            </a:r>
            <a:b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Control de hemorragia</a:t>
            </a:r>
            <a:endParaRPr lang="es-E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2132856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2400" b="1" dirty="0" smtClean="0">
                <a:solidFill>
                  <a:schemeClr val="tx2"/>
                </a:solidFill>
                <a:latin typeface="Comic Sans MS" pitchFamily="66" charset="0"/>
              </a:rPr>
              <a:t>PRESIÓN DIRECTA.</a:t>
            </a:r>
          </a:p>
          <a:p>
            <a:endParaRPr lang="es-ES" sz="24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2400" b="1" dirty="0" smtClean="0">
                <a:solidFill>
                  <a:schemeClr val="tx2"/>
                </a:solidFill>
                <a:latin typeface="Comic Sans MS" pitchFamily="66" charset="0"/>
              </a:rPr>
              <a:t>Si hemorragia no controlable: TORNIQUETE.</a:t>
            </a:r>
          </a:p>
          <a:p>
            <a:endParaRPr lang="es-ES" sz="24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2400" b="1" dirty="0" smtClean="0">
                <a:solidFill>
                  <a:schemeClr val="tx2"/>
                </a:solidFill>
                <a:latin typeface="Comic Sans MS" pitchFamily="66" charset="0"/>
              </a:rPr>
              <a:t>NO elevar miembro (NO EVIDENCIA CIENTÍFICA DE MEJORÍA).</a:t>
            </a:r>
          </a:p>
          <a:p>
            <a:endParaRPr lang="es-ES" sz="24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2400" b="1" dirty="0" smtClean="0">
                <a:solidFill>
                  <a:schemeClr val="tx2"/>
                </a:solidFill>
                <a:latin typeface="Comic Sans MS" pitchFamily="66" charset="0"/>
              </a:rPr>
              <a:t>NO CLAMPAJES VASCULARES (peligro lesión estructuras vecinas).</a:t>
            </a:r>
            <a:endParaRPr lang="es-ES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0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AMV / CATÁSTROFE</a:t>
            </a:r>
            <a:endParaRPr lang="es-ES" b="1" dirty="0"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920502"/>
              </p:ext>
            </p:extLst>
          </p:nvPr>
        </p:nvGraphicFramePr>
        <p:xfrm>
          <a:off x="1259632" y="2132856"/>
          <a:ext cx="60960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644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rgbClr val="002060"/>
                          </a:solidFill>
                        </a:rPr>
                        <a:t>AMV</a:t>
                      </a:r>
                      <a:endParaRPr lang="es-E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rgbClr val="002060"/>
                          </a:solidFill>
                        </a:rPr>
                        <a:t>CATÁSTROFE</a:t>
                      </a:r>
                      <a:endParaRPr lang="es-E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NO</a:t>
                      </a:r>
                      <a:r>
                        <a:rPr lang="es-ES" baseline="0" dirty="0" smtClean="0"/>
                        <a:t> desborda la capacidad asistencial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Desborda la capacidad</a:t>
                      </a:r>
                      <a:r>
                        <a:rPr lang="es-ES" baseline="0" dirty="0" smtClean="0"/>
                        <a:t> asistencial.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Horas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Días</a:t>
                      </a:r>
                      <a:r>
                        <a:rPr lang="es-ES" baseline="0" dirty="0" smtClean="0"/>
                        <a:t> o una semana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No</a:t>
                      </a:r>
                      <a:r>
                        <a:rPr lang="es-ES" baseline="0" dirty="0" smtClean="0"/>
                        <a:t> supone disfunción ni inoperatividad de infraestructuras.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Puede</a:t>
                      </a:r>
                      <a:r>
                        <a:rPr lang="es-ES" baseline="0" dirty="0" smtClean="0"/>
                        <a:t> existir disfunción o inoperatividad de infraestructuras (Hospital…)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Recursos propios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Recursos externos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s-ES" dirty="0" smtClean="0"/>
                        <a:t>OMS: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err="1" smtClean="0"/>
                        <a:t>Mod</a:t>
                      </a:r>
                      <a:r>
                        <a:rPr lang="es-ES" dirty="0" smtClean="0"/>
                        <a:t>: 25-100 lesionados.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Media:</a:t>
                      </a:r>
                      <a:r>
                        <a:rPr lang="es-ES" baseline="0" dirty="0" smtClean="0"/>
                        <a:t> 100-1000 les.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Grave: &gt; 1000 les (&gt;250 </a:t>
                      </a:r>
                      <a:r>
                        <a:rPr lang="es-ES" baseline="0" dirty="0" err="1" smtClean="0"/>
                        <a:t>hospit</a:t>
                      </a:r>
                      <a:r>
                        <a:rPr lang="es-ES" baseline="0" dirty="0" smtClean="0"/>
                        <a:t>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3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«A» VÍA AÉREA </a:t>
            </a:r>
            <a:b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y CONTROL CERVICAL.</a:t>
            </a:r>
            <a:endParaRPr lang="es-E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1844824"/>
            <a:ext cx="81353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2000" b="1" dirty="0" smtClean="0">
                <a:solidFill>
                  <a:schemeClr val="accent2"/>
                </a:solidFill>
                <a:latin typeface="Comic Sans MS" pitchFamily="66" charset="0"/>
              </a:rPr>
              <a:t>INMOVILIZAR CUELLO </a:t>
            </a:r>
            <a:r>
              <a:rPr lang="es-ES" sz="2000" b="1" dirty="0" smtClean="0">
                <a:solidFill>
                  <a:schemeClr val="tx2"/>
                </a:solidFill>
                <a:latin typeface="Comic Sans MS" pitchFamily="66" charset="0"/>
              </a:rPr>
              <a:t>en posición neutra.</a:t>
            </a:r>
          </a:p>
          <a:p>
            <a:endParaRPr lang="es-ES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2000" b="1" dirty="0" smtClean="0">
                <a:solidFill>
                  <a:schemeClr val="tx2"/>
                </a:solidFill>
                <a:latin typeface="Comic Sans MS" pitchFamily="66" charset="0"/>
              </a:rPr>
              <a:t>SI DOLOR ó RESISTENCIA: inmovilizar en misma posición encontrada. </a:t>
            </a:r>
          </a:p>
          <a:p>
            <a:endParaRPr lang="es-ES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2000" b="1" dirty="0" smtClean="0">
                <a:solidFill>
                  <a:schemeClr val="tx2"/>
                </a:solidFill>
                <a:latin typeface="Comic Sans MS" pitchFamily="66" charset="0"/>
              </a:rPr>
              <a:t>Si el paciente </a:t>
            </a:r>
            <a:r>
              <a:rPr lang="es-ES" sz="2000" b="1" dirty="0" smtClean="0">
                <a:solidFill>
                  <a:schemeClr val="accent2"/>
                </a:solidFill>
                <a:latin typeface="Comic Sans MS" pitchFamily="66" charset="0"/>
              </a:rPr>
              <a:t>HABLA</a:t>
            </a:r>
            <a:r>
              <a:rPr lang="es-ES" sz="2000" b="1" dirty="0" smtClean="0">
                <a:solidFill>
                  <a:schemeClr val="tx2"/>
                </a:solidFill>
                <a:latin typeface="Comic Sans MS" pitchFamily="66" charset="0"/>
              </a:rPr>
              <a:t>:  vía aérea permeable y nivel de conciencia normal (si responde adecuadamente).</a:t>
            </a:r>
          </a:p>
          <a:p>
            <a:endParaRPr lang="es-ES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2000" b="1" dirty="0" smtClean="0">
                <a:solidFill>
                  <a:schemeClr val="accent2"/>
                </a:solidFill>
                <a:latin typeface="Comic Sans MS" pitchFamily="66" charset="0"/>
              </a:rPr>
              <a:t>ADVI</a:t>
            </a:r>
            <a:r>
              <a:rPr lang="es-ES" sz="2000" b="1" dirty="0" smtClean="0">
                <a:solidFill>
                  <a:schemeClr val="tx2"/>
                </a:solidFill>
                <a:latin typeface="Comic Sans MS" pitchFamily="66" charset="0"/>
              </a:rPr>
              <a:t>: ALERTA-DOLOR-VERBAL-INCONSCIENTE.</a:t>
            </a:r>
          </a:p>
          <a:p>
            <a:endParaRPr lang="es-ES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2000" b="1" dirty="0" smtClean="0">
                <a:solidFill>
                  <a:schemeClr val="tx2"/>
                </a:solidFill>
                <a:latin typeface="Comic Sans MS" pitchFamily="66" charset="0"/>
              </a:rPr>
              <a:t>Si el paciente </a:t>
            </a:r>
            <a:r>
              <a:rPr lang="es-ES" sz="2000" b="1" dirty="0" smtClean="0">
                <a:solidFill>
                  <a:schemeClr val="accent2"/>
                </a:solidFill>
                <a:latin typeface="Comic Sans MS" pitchFamily="66" charset="0"/>
              </a:rPr>
              <a:t>INCONSCIENTE</a:t>
            </a:r>
            <a:r>
              <a:rPr lang="es-ES" sz="2000" b="1" dirty="0" smtClean="0">
                <a:solidFill>
                  <a:schemeClr val="tx2"/>
                </a:solidFill>
                <a:latin typeface="Comic Sans MS" pitchFamily="66" charset="0"/>
              </a:rPr>
              <a:t>: abrir vía aérea (ELEVACIÓN/TRACCIÓN MANDIBULAR), </a:t>
            </a:r>
            <a:r>
              <a:rPr lang="es-ES" sz="2000" b="1" dirty="0" err="1" smtClean="0">
                <a:solidFill>
                  <a:schemeClr val="tx2"/>
                </a:solidFill>
                <a:latin typeface="Comic Sans MS" pitchFamily="66" charset="0"/>
              </a:rPr>
              <a:t>guedel</a:t>
            </a:r>
            <a:r>
              <a:rPr lang="es-ES" sz="2000" b="1" dirty="0" smtClean="0">
                <a:solidFill>
                  <a:schemeClr val="tx2"/>
                </a:solidFill>
                <a:latin typeface="Comic Sans MS" pitchFamily="66" charset="0"/>
              </a:rPr>
              <a:t> ? </a:t>
            </a:r>
            <a:r>
              <a:rPr lang="es-ES" sz="2000" b="1" dirty="0" smtClean="0">
                <a:solidFill>
                  <a:srgbClr val="0070C0"/>
                </a:solidFill>
                <a:latin typeface="Comic Sans MS" pitchFamily="66" charset="0"/>
              </a:rPr>
              <a:t>(MANIOBRA SALVADORA).</a:t>
            </a:r>
          </a:p>
        </p:txBody>
      </p:sp>
    </p:spTree>
    <p:extLst>
      <p:ext uri="{BB962C8B-B14F-4D97-AF65-F5344CB8AC3E}">
        <p14:creationId xmlns:p14="http://schemas.microsoft.com/office/powerpoint/2010/main" val="2828559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chemeClr val="accent2"/>
                </a:solidFill>
                <a:latin typeface="Comic Sans MS" pitchFamily="66" charset="0"/>
              </a:rPr>
              <a:t>«B» RESPIRACIÓN</a:t>
            </a:r>
            <a:endParaRPr lang="es-ES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916832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tx2"/>
                </a:solidFill>
                <a:latin typeface="Comic Sans MS" pitchFamily="66" charset="0"/>
              </a:rPr>
              <a:t>VER-OIR-SENTIR.</a:t>
            </a:r>
          </a:p>
          <a:p>
            <a:endParaRPr lang="es-ES" sz="2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tx2"/>
                </a:solidFill>
                <a:latin typeface="Comic Sans MS" pitchFamily="66" charset="0"/>
              </a:rPr>
              <a:t>FRECUENCIA RESPIRATORIA ?</a:t>
            </a:r>
          </a:p>
          <a:p>
            <a:endParaRPr lang="es-ES" sz="2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tx2"/>
                </a:solidFill>
                <a:latin typeface="Comic Sans MS" pitchFamily="66" charset="0"/>
              </a:rPr>
              <a:t>PULSIOXIMETRÍA 95-97% (No alcanzar 100% porque no veremos si ocurren incidencias).</a:t>
            </a:r>
          </a:p>
          <a:p>
            <a:endParaRPr lang="es-ES" sz="2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tx2"/>
                </a:solidFill>
                <a:latin typeface="Comic Sans MS" pitchFamily="66" charset="0"/>
              </a:rPr>
              <a:t>CAPNOGRAFÍA: EtCO2 35-45.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3325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chemeClr val="accent2"/>
                </a:solidFill>
                <a:latin typeface="Comic Sans MS" pitchFamily="66" charset="0"/>
              </a:rPr>
              <a:t>«C» CIRCULACIÓN</a:t>
            </a:r>
            <a:endParaRPr lang="es-ES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1988840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tx2"/>
                </a:solidFill>
                <a:latin typeface="Comic Sans MS" pitchFamily="66" charset="0"/>
              </a:rPr>
              <a:t>FRECUENCIA y CALIDAD DEL PULSO.</a:t>
            </a:r>
          </a:p>
          <a:p>
            <a:endParaRPr lang="es-ES" sz="2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tx2"/>
                </a:solidFill>
                <a:latin typeface="Comic Sans MS" pitchFamily="66" charset="0"/>
              </a:rPr>
              <a:t>COLORACIÓN, TEMPERATURA y RELLENO CAPILAR.</a:t>
            </a:r>
          </a:p>
          <a:p>
            <a:endParaRPr lang="es-ES" sz="2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PULSO RADIAL: TAS mínima 80.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PULSO FEMORAL: TAS mínima 70.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PULSO CARÓTIDEO:  TAS mínima 60.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96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u="sng" dirty="0" smtClean="0">
                <a:solidFill>
                  <a:schemeClr val="accent2"/>
                </a:solidFill>
                <a:latin typeface="Comic Sans MS" pitchFamily="66" charset="0"/>
              </a:rPr>
              <a:t>«D» ESTADO NEUROLÓGICO</a:t>
            </a:r>
            <a:endParaRPr lang="es-ES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2132856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VALORADO con la «A». (AVDI).</a:t>
            </a:r>
          </a:p>
          <a:p>
            <a:endParaRPr lang="es-ES" sz="32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A: alerta.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V: verbal.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D: dolor.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I: inconsciente.</a:t>
            </a:r>
            <a:endParaRPr lang="es-ES" sz="32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68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rgbClr val="0070C0"/>
                </a:solidFill>
                <a:latin typeface="Comic Sans MS" pitchFamily="66" charset="0"/>
              </a:rPr>
              <a:t>EVALUACIÓN SECUNDARIA</a:t>
            </a:r>
            <a:endParaRPr lang="es-ES" b="1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916832"/>
            <a:ext cx="79928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2000" b="1" dirty="0" smtClean="0">
                <a:solidFill>
                  <a:schemeClr val="tx2"/>
                </a:solidFill>
                <a:latin typeface="Comic Sans MS" pitchFamily="66" charset="0"/>
              </a:rPr>
              <a:t>EXPLORACIÓN FÍSICA MINUCIOSA de CABEZA a PIES.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2000" b="1" dirty="0" smtClean="0">
                <a:solidFill>
                  <a:schemeClr val="tx2"/>
                </a:solidFill>
                <a:latin typeface="Comic Sans MS" pitchFamily="66" charset="0"/>
              </a:rPr>
              <a:t>OBJETIVO: encontrar lesiones que han pasado desapercibidas en la E. 1aria. </a:t>
            </a:r>
          </a:p>
          <a:p>
            <a:endParaRPr lang="es-E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es-E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800" b="1" dirty="0" smtClean="0">
                <a:solidFill>
                  <a:schemeClr val="accent2"/>
                </a:solidFill>
                <a:latin typeface="Comic Sans MS" pitchFamily="66" charset="0"/>
              </a:rPr>
              <a:t>ANAMNESIS.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b="1" dirty="0" smtClean="0">
                <a:solidFill>
                  <a:schemeClr val="accent2"/>
                </a:solidFill>
                <a:latin typeface="Comic Sans MS" pitchFamily="66" charset="0"/>
              </a:rPr>
              <a:t>MONITORIZACIÓN y SIGNOS VITALES.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b="1" dirty="0" smtClean="0">
                <a:solidFill>
                  <a:schemeClr val="accent2"/>
                </a:solidFill>
                <a:latin typeface="Comic Sans MS" pitchFamily="66" charset="0"/>
              </a:rPr>
              <a:t>EXPLORACIÓN NEUROLÓGICA.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b="1" dirty="0" smtClean="0">
                <a:solidFill>
                  <a:schemeClr val="accent2"/>
                </a:solidFill>
                <a:latin typeface="Comic Sans MS" pitchFamily="66" charset="0"/>
              </a:rPr>
              <a:t>EXAMEN FÍSICO DETALLADO.</a:t>
            </a:r>
          </a:p>
        </p:txBody>
      </p:sp>
    </p:spTree>
    <p:extLst>
      <p:ext uri="{BB962C8B-B14F-4D97-AF65-F5344CB8AC3E}">
        <p14:creationId xmlns:p14="http://schemas.microsoft.com/office/powerpoint/2010/main" val="2577514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chemeClr val="accent2"/>
                </a:solidFill>
                <a:latin typeface="Comic Sans MS" pitchFamily="66" charset="0"/>
              </a:rPr>
              <a:t>ANAMNESIS</a:t>
            </a:r>
            <a:endParaRPr lang="es-ES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154046"/>
              </p:ext>
            </p:extLst>
          </p:nvPr>
        </p:nvGraphicFramePr>
        <p:xfrm>
          <a:off x="1115613" y="1988838"/>
          <a:ext cx="7272810" cy="3491306"/>
        </p:xfrm>
        <a:graphic>
          <a:graphicData uri="http://schemas.openxmlformats.org/drawingml/2006/table">
            <a:tbl>
              <a:tblPr firstRow="1" firstCol="1" bandRow="1"/>
              <a:tblGrid>
                <a:gridCol w="3636405"/>
                <a:gridCol w="3636405"/>
              </a:tblGrid>
              <a:tr h="387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ATLS (AMPLIA)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ITLS (SAMPLE)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7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A: alergias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S: síntomas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7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M: medicamentos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A: alergia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7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P: patologías previas y embarazo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M: medicamentos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4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LI: libaciones, última comida, alcohol, drogas…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P: antecedentes personales.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4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A: ambiente y eventos relacionados con trauma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L: última ingesta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7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E: eventos relacionados con el trauma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938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chemeClr val="accent2"/>
                </a:solidFill>
                <a:latin typeface="Comic Sans MS" pitchFamily="66" charset="0"/>
              </a:rPr>
              <a:t>MONITORIZACIÓN</a:t>
            </a:r>
            <a:endParaRPr lang="es-ES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2132856"/>
            <a:ext cx="8153400" cy="2836912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FR – SatO2 – EtCO2.</a:t>
            </a:r>
          </a:p>
          <a:p>
            <a:pPr marL="0" indent="0">
              <a:buNone/>
            </a:pPr>
            <a:endParaRPr lang="es-E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FC – TA – monitorización cardíaca.</a:t>
            </a:r>
          </a:p>
          <a:p>
            <a:pPr marL="0" indent="0">
              <a:buNone/>
            </a:pPr>
            <a:endParaRPr lang="es-E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Temperatura. 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45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u="sng" dirty="0" smtClean="0">
                <a:solidFill>
                  <a:schemeClr val="accent2"/>
                </a:solidFill>
                <a:latin typeface="Comic Sans MS" pitchFamily="66" charset="0"/>
              </a:rPr>
              <a:t>EXPLORACIÓN NEUROLÓGICA</a:t>
            </a:r>
            <a:endParaRPr lang="es-ES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1844824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4000" b="1" dirty="0" smtClean="0">
                <a:solidFill>
                  <a:schemeClr val="tx2"/>
                </a:solidFill>
                <a:latin typeface="Comic Sans MS" pitchFamily="66" charset="0"/>
              </a:rPr>
              <a:t>GLASGOW.</a:t>
            </a:r>
          </a:p>
          <a:p>
            <a:endParaRPr lang="es-ES" sz="4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4000" b="1" dirty="0" smtClean="0">
                <a:solidFill>
                  <a:schemeClr val="tx2"/>
                </a:solidFill>
                <a:latin typeface="Comic Sans MS" pitchFamily="66" charset="0"/>
              </a:rPr>
              <a:t>GLUCEMIA.</a:t>
            </a:r>
          </a:p>
          <a:p>
            <a:endParaRPr lang="es-ES" sz="4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4000" b="1" dirty="0" smtClean="0">
                <a:solidFill>
                  <a:schemeClr val="tx2"/>
                </a:solidFill>
                <a:latin typeface="Comic Sans MS" pitchFamily="66" charset="0"/>
              </a:rPr>
              <a:t>PUPILAS.</a:t>
            </a:r>
          </a:p>
          <a:p>
            <a:endParaRPr lang="es-ES" sz="4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4000" b="1" dirty="0" smtClean="0">
                <a:solidFill>
                  <a:schemeClr val="tx2"/>
                </a:solidFill>
                <a:latin typeface="Comic Sans MS" pitchFamily="66" charset="0"/>
              </a:rPr>
              <a:t>MOTOR / SENSIBILIDAD</a:t>
            </a:r>
            <a:endParaRPr lang="es-ES" sz="4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0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u="sng" dirty="0" smtClean="0">
                <a:solidFill>
                  <a:schemeClr val="accent2"/>
                </a:solidFill>
                <a:latin typeface="Comic Sans MS" pitchFamily="66" charset="0"/>
              </a:rPr>
              <a:t>EXAMEN FÍSICO DETALLADO</a:t>
            </a:r>
            <a:endParaRPr lang="es-ES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8268" y="1849688"/>
            <a:ext cx="80661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3200" b="1" dirty="0" smtClean="0">
                <a:solidFill>
                  <a:schemeClr val="accent2"/>
                </a:solidFill>
                <a:latin typeface="Comic Sans MS" pitchFamily="66" charset="0"/>
              </a:rPr>
              <a:t>CABEZA: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  <a:latin typeface="Comic Sans MS" pitchFamily="66" charset="0"/>
              </a:rPr>
              <a:t>Deformidad, contusiones, abrasiones, penetraciones, quemaduras, laceraciones </a:t>
            </a:r>
            <a:r>
              <a:rPr lang="es-ES" sz="2800" dirty="0" smtClean="0">
                <a:latin typeface="Comic Sans MS" pitchFamily="66" charset="0"/>
              </a:rPr>
              <a:t>o </a:t>
            </a:r>
            <a:r>
              <a:rPr lang="es-ES" sz="2800" dirty="0" smtClean="0">
                <a:solidFill>
                  <a:schemeClr val="tx2"/>
                </a:solidFill>
                <a:latin typeface="Comic Sans MS" pitchFamily="66" charset="0"/>
              </a:rPr>
              <a:t>edema</a:t>
            </a:r>
            <a:r>
              <a:rPr lang="es-ES" sz="2800" dirty="0" smtClean="0">
                <a:latin typeface="Comic Sans MS" pitchFamily="66" charset="0"/>
              </a:rPr>
              <a:t> </a:t>
            </a:r>
            <a:r>
              <a:rPr lang="es-ES" sz="2800" dirty="0" smtClean="0">
                <a:solidFill>
                  <a:schemeClr val="accent2"/>
                </a:solidFill>
                <a:latin typeface="Comic Sans MS" pitchFamily="66" charset="0"/>
              </a:rPr>
              <a:t>(DCAP-BLS).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  <a:latin typeface="Comic Sans MS" pitchFamily="66" charset="0"/>
              </a:rPr>
              <a:t>Dolor al tacto, inestabilidad y crepitación </a:t>
            </a:r>
            <a:r>
              <a:rPr lang="es-ES" sz="2800" dirty="0" smtClean="0">
                <a:solidFill>
                  <a:schemeClr val="accent2"/>
                </a:solidFill>
                <a:latin typeface="Comic Sans MS" pitchFamily="66" charset="0"/>
              </a:rPr>
              <a:t>(TIC).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  <a:latin typeface="Comic Sans MS" pitchFamily="66" charset="0"/>
              </a:rPr>
              <a:t>Signo de </a:t>
            </a:r>
            <a:r>
              <a:rPr lang="es-ES" sz="2800" dirty="0" err="1" smtClean="0">
                <a:solidFill>
                  <a:schemeClr val="accent2"/>
                </a:solidFill>
                <a:latin typeface="Comic Sans MS" pitchFamily="66" charset="0"/>
              </a:rPr>
              <a:t>Battle</a:t>
            </a:r>
            <a:r>
              <a:rPr lang="es-ES" sz="2800" dirty="0" smtClean="0">
                <a:latin typeface="Comic Sans MS" pitchFamily="66" charset="0"/>
              </a:rPr>
              <a:t>, </a:t>
            </a:r>
            <a:r>
              <a:rPr lang="es-ES" sz="2800" dirty="0" smtClean="0">
                <a:solidFill>
                  <a:schemeClr val="tx2"/>
                </a:solidFill>
                <a:latin typeface="Comic Sans MS" pitchFamily="66" charset="0"/>
              </a:rPr>
              <a:t>Ojos de </a:t>
            </a:r>
            <a:r>
              <a:rPr lang="es-ES" sz="2800" dirty="0" smtClean="0">
                <a:solidFill>
                  <a:schemeClr val="accent2"/>
                </a:solidFill>
                <a:latin typeface="Comic Sans MS" pitchFamily="66" charset="0"/>
              </a:rPr>
              <a:t>Mapache.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  <a:latin typeface="Comic Sans MS" pitchFamily="66" charset="0"/>
              </a:rPr>
              <a:t>Salida de líquido por nariz y oídos.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  <a:latin typeface="Comic Sans MS" pitchFamily="66" charset="0"/>
              </a:rPr>
              <a:t>Revisar</a:t>
            </a:r>
            <a:r>
              <a:rPr lang="es-ES" sz="2800" dirty="0" smtClean="0">
                <a:latin typeface="Comic Sans MS" pitchFamily="66" charset="0"/>
              </a:rPr>
              <a:t> </a:t>
            </a:r>
            <a:r>
              <a:rPr lang="es-ES" sz="2800" dirty="0" smtClean="0">
                <a:solidFill>
                  <a:schemeClr val="accent2"/>
                </a:solidFill>
                <a:latin typeface="Comic Sans MS" pitchFamily="66" charset="0"/>
              </a:rPr>
              <a:t>boca y vía aérea.</a:t>
            </a:r>
            <a:endParaRPr lang="es-ES" sz="2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15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u="sng" dirty="0" smtClean="0">
                <a:solidFill>
                  <a:schemeClr val="accent2"/>
                </a:solidFill>
                <a:latin typeface="Comic Sans MS" pitchFamily="66" charset="0"/>
              </a:rPr>
              <a:t>EXAMEN FÍSICO DETALLADO</a:t>
            </a:r>
            <a:endParaRPr lang="es-ES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8267" y="2132856"/>
            <a:ext cx="80661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2"/>
                </a:solidFill>
                <a:latin typeface="Comic Sans MS" pitchFamily="66" charset="0"/>
              </a:rPr>
              <a:t>2. CUELLO:</a:t>
            </a:r>
          </a:p>
          <a:p>
            <a:endParaRPr lang="es-ES" sz="32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DCAP-BLS / TIC.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Ingurgitación yugular.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Desviación traqueal. </a:t>
            </a:r>
          </a:p>
        </p:txBody>
      </p:sp>
    </p:spTree>
    <p:extLst>
      <p:ext uri="{BB962C8B-B14F-4D97-AF65-F5344CB8AC3E}">
        <p14:creationId xmlns:p14="http://schemas.microsoft.com/office/powerpoint/2010/main" val="386079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latin typeface="Comic Sans MS" pitchFamily="66" charset="0"/>
              </a:rPr>
              <a:t>TRIAJE en AMV/CATÁSTROFE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2221005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PRINCIPALES AMENAZAS PARA LA VIDA:  </a:t>
            </a:r>
            <a:r>
              <a:rPr lang="es-ES" sz="2800" b="1" dirty="0" smtClean="0">
                <a:solidFill>
                  <a:schemeClr val="accent2"/>
                </a:solidFill>
                <a:latin typeface="Comic Sans MS" pitchFamily="66" charset="0"/>
              </a:rPr>
              <a:t>ASFIXIA y HEMORRAGIA. </a:t>
            </a:r>
            <a:endParaRPr lang="es-E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4597971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omic Sans MS" pitchFamily="66" charset="0"/>
              </a:rPr>
              <a:t>MANIOBRAS SALVADORAS : </a:t>
            </a:r>
          </a:p>
          <a:p>
            <a:r>
              <a:rPr lang="es-ES" sz="2800" b="1" dirty="0" smtClean="0">
                <a:solidFill>
                  <a:schemeClr val="accent2"/>
                </a:solidFill>
                <a:latin typeface="Comic Sans MS" pitchFamily="66" charset="0"/>
              </a:rPr>
              <a:t>ABRIR VÍA AÉREA y TAPONAR HEMORRAGIA.</a:t>
            </a:r>
            <a:endParaRPr lang="es-E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3275856" y="3356992"/>
            <a:ext cx="1008112" cy="108012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9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u="sng" dirty="0" smtClean="0">
                <a:solidFill>
                  <a:schemeClr val="accent2"/>
                </a:solidFill>
                <a:latin typeface="Comic Sans MS" pitchFamily="66" charset="0"/>
              </a:rPr>
              <a:t>EXAMEN FÍSICO DETALLADO</a:t>
            </a:r>
            <a:endParaRPr lang="es-ES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8267" y="2132856"/>
            <a:ext cx="806617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2"/>
                </a:solidFill>
                <a:latin typeface="Comic Sans MS" pitchFamily="66" charset="0"/>
              </a:rPr>
              <a:t>3. TÓRAX:</a:t>
            </a:r>
          </a:p>
          <a:p>
            <a:endParaRPr lang="es-ES" sz="16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DCAP-BLS / TIC.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3200" b="1" dirty="0" err="1" smtClean="0">
                <a:solidFill>
                  <a:schemeClr val="accent2"/>
                </a:solidFill>
                <a:latin typeface="Comic Sans MS" pitchFamily="66" charset="0"/>
              </a:rPr>
              <a:t>Inspección</a:t>
            </a:r>
            <a:r>
              <a:rPr lang="es-ES" sz="3200" b="1" dirty="0" err="1" smtClean="0">
                <a:solidFill>
                  <a:schemeClr val="tx2"/>
                </a:solidFill>
                <a:latin typeface="Comic Sans MS" pitchFamily="66" charset="0"/>
              </a:rPr>
              <a:t>:Movimiento</a:t>
            </a:r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 paradójico del </a:t>
            </a:r>
            <a:r>
              <a:rPr lang="es-ES" sz="3200" b="1" dirty="0" err="1" smtClean="0">
                <a:solidFill>
                  <a:schemeClr val="tx2"/>
                </a:solidFill>
                <a:latin typeface="Comic Sans MS" pitchFamily="66" charset="0"/>
              </a:rPr>
              <a:t>torax</a:t>
            </a:r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, heridas, asimetría…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accent2"/>
                </a:solidFill>
                <a:latin typeface="Comic Sans MS" pitchFamily="66" charset="0"/>
              </a:rPr>
              <a:t>Auscultación </a:t>
            </a:r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(pulmonar y cardíaca)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accent2"/>
                </a:solidFill>
                <a:latin typeface="Comic Sans MS" pitchFamily="66" charset="0"/>
              </a:rPr>
              <a:t>Palpación</a:t>
            </a:r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: crepitación?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accent2"/>
                </a:solidFill>
                <a:latin typeface="Comic Sans MS" pitchFamily="66" charset="0"/>
              </a:rPr>
              <a:t>Percusión</a:t>
            </a:r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: matidez/timpanismo.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s-ES" sz="3200" b="1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91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u="sng" dirty="0" smtClean="0">
                <a:solidFill>
                  <a:schemeClr val="accent2"/>
                </a:solidFill>
                <a:latin typeface="Comic Sans MS" pitchFamily="66" charset="0"/>
              </a:rPr>
              <a:t>EXAMEN FÍSICO DETALLADO</a:t>
            </a:r>
            <a:endParaRPr lang="es-ES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8267" y="2132856"/>
            <a:ext cx="80661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2"/>
                </a:solidFill>
                <a:latin typeface="Comic Sans MS" pitchFamily="66" charset="0"/>
              </a:rPr>
              <a:t>4. ABDOMEN:</a:t>
            </a:r>
          </a:p>
          <a:p>
            <a:endParaRPr lang="es-ES" sz="32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Signos de trauma, contuso o penetrante, distensión ?...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Palpación: dolor?</a:t>
            </a:r>
          </a:p>
        </p:txBody>
      </p:sp>
    </p:spTree>
    <p:extLst>
      <p:ext uri="{BB962C8B-B14F-4D97-AF65-F5344CB8AC3E}">
        <p14:creationId xmlns:p14="http://schemas.microsoft.com/office/powerpoint/2010/main" val="3525191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u="sng" dirty="0" smtClean="0">
                <a:solidFill>
                  <a:schemeClr val="accent2"/>
                </a:solidFill>
                <a:latin typeface="Comic Sans MS" pitchFamily="66" charset="0"/>
              </a:rPr>
              <a:t>EXAMEN FÍSICO DETALLADO</a:t>
            </a:r>
            <a:endParaRPr lang="es-ES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8267" y="2132856"/>
            <a:ext cx="80661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2"/>
                </a:solidFill>
                <a:latin typeface="Comic Sans MS" pitchFamily="66" charset="0"/>
              </a:rPr>
              <a:t>5. PELVIS y EXTREMIDADES:</a:t>
            </a:r>
          </a:p>
          <a:p>
            <a:pPr lvl="2" indent="-457200">
              <a:buFont typeface="Arial" pitchFamily="34" charset="0"/>
              <a:buChar char="•"/>
            </a:pPr>
            <a:r>
              <a:rPr lang="es-ES" sz="3200" b="1" dirty="0">
                <a:solidFill>
                  <a:schemeClr val="tx2"/>
                </a:solidFill>
                <a:latin typeface="Comic Sans MS" pitchFamily="66" charset="0"/>
              </a:rPr>
              <a:t>DCAP-BLS / TIC</a:t>
            </a:r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 lvl="2" indent="-45720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Comprobar PULSO antes y después de alinear fracturas. </a:t>
            </a:r>
            <a:endParaRPr lang="es-ES" sz="3200" b="1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es-ES" sz="32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62486" y="4590256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2"/>
                </a:solidFill>
                <a:latin typeface="Comic Sans MS" pitchFamily="66" charset="0"/>
              </a:rPr>
              <a:t>6. ESPALDA: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DCAP-BLS /TIC.</a:t>
            </a:r>
            <a:endParaRPr lang="es-ES" sz="32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92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ACTUACIÓN HOSPITALARIA EN CATÁSTROFE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422851" cy="36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177281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2"/>
                </a:solidFill>
                <a:latin typeface="Comic Sans MS" pitchFamily="66" charset="0"/>
              </a:rPr>
              <a:t>FUNCIONES JEFE DE LA GUARDIA:</a:t>
            </a:r>
            <a:endParaRPr lang="es-E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69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  <a:latin typeface="Comic Sans MS" pitchFamily="66" charset="0"/>
              </a:rPr>
              <a:t>Funciones Jefe de la Guardia</a:t>
            </a:r>
            <a:endParaRPr lang="es-ES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2008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826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  <a:latin typeface="Comic Sans MS" pitchFamily="66" charset="0"/>
              </a:rPr>
              <a:t>Funciones Jefe de la Guardia</a:t>
            </a:r>
            <a:endParaRPr lang="es-ES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56084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129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Organización funcional de Urgencias en </a:t>
            </a:r>
            <a:r>
              <a:rPr lang="es-ES" b="1" dirty="0" err="1" smtClean="0">
                <a:latin typeface="Comic Sans MS" pitchFamily="66" charset="0"/>
              </a:rPr>
              <a:t>Catastrofe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412776"/>
            <a:ext cx="6624737" cy="490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059832" y="2060848"/>
            <a:ext cx="44644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Grandes posibilidades de supervivencia con </a:t>
            </a:r>
            <a:r>
              <a:rPr lang="es-ES" b="1" dirty="0" err="1" smtClean="0">
                <a:latin typeface="Comic Sans MS" pitchFamily="66" charset="0"/>
              </a:rPr>
              <a:t>tto</a:t>
            </a:r>
            <a:r>
              <a:rPr lang="es-ES" b="1" dirty="0" smtClean="0">
                <a:latin typeface="Comic Sans MS" pitchFamily="66" charset="0"/>
              </a:rPr>
              <a:t> médico o </a:t>
            </a:r>
            <a:r>
              <a:rPr lang="es-ES" b="1" dirty="0" err="1" smtClean="0">
                <a:latin typeface="Comic Sans MS" pitchFamily="66" charset="0"/>
              </a:rPr>
              <a:t>quirúgico</a:t>
            </a:r>
            <a:r>
              <a:rPr lang="es-ES" b="1" dirty="0" smtClean="0">
                <a:latin typeface="Comic Sans MS" pitchFamily="66" charset="0"/>
              </a:rPr>
              <a:t>.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8586" y="1702549"/>
            <a:ext cx="1152128" cy="3582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347864" y="3429000"/>
            <a:ext cx="28803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Observación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6843" y="3204672"/>
            <a:ext cx="1152128" cy="3582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347864" y="4941168"/>
            <a:ext cx="38884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Inviables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8586" y="4119463"/>
            <a:ext cx="1152128" cy="3582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3419872" y="4293096"/>
            <a:ext cx="24482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Leves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7503" y="5756629"/>
            <a:ext cx="1152128" cy="3582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3347864" y="5866239"/>
            <a:ext cx="38884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Fallecidos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96843" y="4869160"/>
            <a:ext cx="1152128" cy="3582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094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792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rgbClr val="0070C0"/>
                </a:solidFill>
                <a:latin typeface="Comic Sans MS" pitchFamily="66" charset="0"/>
              </a:rPr>
              <a:t>SISTEMA START</a:t>
            </a:r>
            <a:endParaRPr lang="es-ES" b="1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1808"/>
              </p:ext>
            </p:extLst>
          </p:nvPr>
        </p:nvGraphicFramePr>
        <p:xfrm>
          <a:off x="611560" y="1700808"/>
          <a:ext cx="7920880" cy="4338767"/>
        </p:xfrm>
        <a:graphic>
          <a:graphicData uri="http://schemas.openxmlformats.org/drawingml/2006/table">
            <a:tbl>
              <a:tblPr firstRow="1" firstCol="1" bandRow="1"/>
              <a:tblGrid>
                <a:gridCol w="1008895"/>
                <a:gridCol w="1298460"/>
                <a:gridCol w="3633305"/>
                <a:gridCol w="1980220"/>
              </a:tblGrid>
              <a:tr h="220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COLOR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Prioridad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Descripción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Ejemplos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Prioridad 1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Son los heridos de gravedad extrema, no puede demorarse su asistencia. Son urgencias absolutas. Requiere tratamiento y estabilización inmediata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PCR presenciada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Shock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Dif.respiratoria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TCE grave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Hemorragia import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1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Prioridad 2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Pacientes graves, con una urgencia relativa. Pueden esperar máx.1h sin ser atendidos.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Riesgo de shock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Fx</a:t>
                      </a: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abierta fémur, </a:t>
                      </a:r>
                      <a:r>
                        <a:rPr lang="es-E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Fx</a:t>
                      </a: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pelvis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Quemaduras graves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Inconsciente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TCE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Prioridad 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Heridos leves, no requieren asistencia inmediata, pueden demorarse si no hay riesgo vital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Fx</a:t>
                      </a: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menores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Heridas o quemaduras menores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Contusiones, abrasiones.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Ansiedad.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Prioridad 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Fallecido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114000" y="6070908"/>
            <a:ext cx="54726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  <a:latin typeface="Comic Sans MS" pitchFamily="66" charset="0"/>
              </a:rPr>
              <a:t>BÁSICO / TETRAPOLAR</a:t>
            </a:r>
            <a:endParaRPr lang="es-E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27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rgbClr val="0070C0"/>
                </a:solidFill>
                <a:latin typeface="Comic Sans MS" pitchFamily="66" charset="0"/>
              </a:rPr>
              <a:t>START</a:t>
            </a:r>
            <a:endParaRPr lang="es-ES" b="1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214620" cy="3849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357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TRIAJE en AMV /CATÁSTROFE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1628800"/>
            <a:ext cx="82809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RÁPIDO </a:t>
            </a:r>
            <a:r>
              <a:rPr lang="es-ES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(30 </a:t>
            </a:r>
            <a:r>
              <a:rPr lang="es-ES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seg</a:t>
            </a:r>
            <a:r>
              <a:rPr lang="es-ES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para fallecido, 2 min para leve, 3 min para graves</a:t>
            </a:r>
            <a:r>
              <a:rPr lang="es-ES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).</a:t>
            </a:r>
          </a:p>
          <a:p>
            <a:endParaRPr lang="es-ES" b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COMPLETO </a:t>
            </a:r>
            <a:r>
              <a:rPr lang="es-ES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(clasificación previo traslado)</a:t>
            </a:r>
            <a:r>
              <a:rPr lang="es-ES" sz="3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es-ES" sz="3200" b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ANTERÓGRADO </a:t>
            </a:r>
            <a:r>
              <a:rPr lang="es-ES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(no volver a un paciente triado)</a:t>
            </a:r>
            <a:r>
              <a:rPr lang="es-ES" sz="3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es-ES" sz="3200" b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PERMANENTE. </a:t>
            </a:r>
            <a:r>
              <a:rPr lang="es-ES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(reevaluación </a:t>
            </a:r>
            <a:r>
              <a:rPr lang="es-ES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contínua</a:t>
            </a:r>
            <a:r>
              <a:rPr lang="es-ES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).</a:t>
            </a:r>
          </a:p>
          <a:p>
            <a:endParaRPr lang="es-ES" b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PRECISO y SEGURO </a:t>
            </a:r>
            <a:r>
              <a:rPr lang="es-ES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(si dudas, clasificación superior).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chemeClr val="accent2"/>
                </a:solidFill>
                <a:latin typeface="Comic Sans MS" pitchFamily="66" charset="0"/>
              </a:rPr>
              <a:t>TRIAJE BÁSICO</a:t>
            </a:r>
            <a:endParaRPr lang="es-ES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916832"/>
            <a:ext cx="77048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2400" b="1" dirty="0" smtClean="0">
                <a:latin typeface="Comic Sans MS" pitchFamily="66" charset="0"/>
              </a:rPr>
              <a:t>Se hará en el PUNTO DE IMPACTO.</a:t>
            </a:r>
          </a:p>
          <a:p>
            <a:endParaRPr lang="es-ES" sz="2400" b="1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2400" b="1" dirty="0" smtClean="0">
                <a:latin typeface="Comic Sans MS" pitchFamily="66" charset="0"/>
              </a:rPr>
              <a:t>SENCILLO: lo harán los primeros en llegar a la escena, </a:t>
            </a:r>
            <a:r>
              <a:rPr lang="es-ES" sz="2400" b="1" dirty="0" err="1" smtClean="0">
                <a:latin typeface="Comic Sans MS" pitchFamily="66" charset="0"/>
              </a:rPr>
              <a:t>normalment</a:t>
            </a:r>
            <a:r>
              <a:rPr lang="es-ES" sz="2400" b="1" dirty="0" smtClean="0">
                <a:latin typeface="Comic Sans MS" pitchFamily="66" charset="0"/>
              </a:rPr>
              <a:t> personal no sanitario (bomberos, FCSE,…).</a:t>
            </a:r>
          </a:p>
          <a:p>
            <a:endParaRPr lang="es-ES" sz="2400" b="1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2400" b="1" dirty="0" smtClean="0">
                <a:latin typeface="Comic Sans MS" pitchFamily="66" charset="0"/>
              </a:rPr>
              <a:t>RESOLUTIVOS y CLARIFICADORES: permiten despejar el «escenario de actuación».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89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TIPOS de TRIAJE BÁSICO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352928" cy="41764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ES" b="1" u="sng" dirty="0">
                <a:solidFill>
                  <a:schemeClr val="accent2"/>
                </a:solidFill>
                <a:latin typeface="Comic Sans MS" pitchFamily="66" charset="0"/>
              </a:rPr>
              <a:t>START</a:t>
            </a:r>
            <a:r>
              <a:rPr lang="es-ES" u="sng" dirty="0">
                <a:solidFill>
                  <a:schemeClr val="tx2"/>
                </a:solidFill>
                <a:latin typeface="Comic Sans MS" pitchFamily="66" charset="0"/>
              </a:rPr>
              <a:t>: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" sz="2000" dirty="0">
                <a:solidFill>
                  <a:schemeClr val="tx2"/>
                </a:solidFill>
                <a:latin typeface="Comic Sans MS" pitchFamily="66" charset="0"/>
              </a:rPr>
              <a:t>Simple </a:t>
            </a:r>
            <a:r>
              <a:rPr lang="es-ES" sz="2000" dirty="0" err="1">
                <a:solidFill>
                  <a:schemeClr val="tx2"/>
                </a:solidFill>
                <a:latin typeface="Comic Sans MS" pitchFamily="66" charset="0"/>
              </a:rPr>
              <a:t>Triage</a:t>
            </a:r>
            <a:r>
              <a:rPr lang="es-ES" sz="2000" dirty="0">
                <a:solidFill>
                  <a:schemeClr val="tx2"/>
                </a:solidFill>
                <a:latin typeface="Comic Sans MS" pitchFamily="66" charset="0"/>
              </a:rPr>
              <a:t> and Rapid </a:t>
            </a:r>
            <a:r>
              <a:rPr lang="es-ES" sz="2000" dirty="0" err="1">
                <a:solidFill>
                  <a:schemeClr val="tx2"/>
                </a:solidFill>
                <a:latin typeface="Comic Sans MS" pitchFamily="66" charset="0"/>
              </a:rPr>
              <a:t>Treatment</a:t>
            </a:r>
            <a:r>
              <a:rPr lang="es-ES" sz="2000" dirty="0" smtClean="0">
                <a:solidFill>
                  <a:schemeClr val="tx2"/>
                </a:solidFill>
                <a:latin typeface="Comic Sans MS" pitchFamily="66" charset="0"/>
              </a:rPr>
              <a:t>. </a:t>
            </a:r>
            <a:r>
              <a:rPr lang="es-ES" sz="2000" dirty="0" smtClean="0">
                <a:solidFill>
                  <a:schemeClr val="accent2"/>
                </a:solidFill>
                <a:latin typeface="Comic Sans MS" pitchFamily="66" charset="0"/>
              </a:rPr>
              <a:t>(relleno capilar)</a:t>
            </a:r>
          </a:p>
          <a:p>
            <a:pPr marL="0" lvl="0" indent="0">
              <a:buNone/>
            </a:pPr>
            <a:endParaRPr lang="es-ES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 lvl="0"/>
            <a:r>
              <a:rPr lang="es-ES" b="1" u="sng" dirty="0" err="1">
                <a:solidFill>
                  <a:schemeClr val="accent2"/>
                </a:solidFill>
                <a:latin typeface="Comic Sans MS" pitchFamily="66" charset="0"/>
              </a:rPr>
              <a:t>STARTm</a:t>
            </a:r>
            <a:r>
              <a:rPr lang="es-ES" u="sng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(</a:t>
            </a:r>
            <a:r>
              <a:rPr lang="es-ES" sz="2000" dirty="0">
                <a:solidFill>
                  <a:schemeClr val="tx2"/>
                </a:solidFill>
                <a:latin typeface="Comic Sans MS" pitchFamily="66" charset="0"/>
              </a:rPr>
              <a:t>modificado</a:t>
            </a:r>
            <a:r>
              <a:rPr lang="es-ES" sz="2000" dirty="0" smtClean="0">
                <a:solidFill>
                  <a:schemeClr val="tx2"/>
                </a:solidFill>
                <a:latin typeface="Comic Sans MS" pitchFamily="66" charset="0"/>
              </a:rPr>
              <a:t>)</a:t>
            </a:r>
            <a:r>
              <a:rPr lang="es-ES" sz="2000" dirty="0" smtClean="0">
                <a:solidFill>
                  <a:schemeClr val="accent2"/>
                </a:solidFill>
                <a:latin typeface="Comic Sans MS" pitchFamily="66" charset="0"/>
              </a:rPr>
              <a:t>(pulso)</a:t>
            </a:r>
          </a:p>
          <a:p>
            <a:pPr marL="0" lvl="0" indent="0">
              <a:buNone/>
            </a:pPr>
            <a:endParaRPr lang="es-ES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 lvl="0"/>
            <a:r>
              <a:rPr lang="es-ES" b="1" dirty="0">
                <a:solidFill>
                  <a:schemeClr val="accent2"/>
                </a:solidFill>
                <a:latin typeface="Comic Sans MS" pitchFamily="66" charset="0"/>
              </a:rPr>
              <a:t>SHORT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: </a:t>
            </a:r>
            <a:r>
              <a:rPr lang="es-ES" sz="2000" dirty="0">
                <a:solidFill>
                  <a:schemeClr val="tx2"/>
                </a:solidFill>
                <a:latin typeface="Comic Sans MS" pitchFamily="66" charset="0"/>
              </a:rPr>
              <a:t>método rápido de clasificación de víctimas.( El Sale caminando, Habla, Obedece órdenes, Respira, Taponar heridas</a:t>
            </a:r>
            <a:r>
              <a:rPr lang="es-ES" sz="2000" dirty="0" smtClean="0">
                <a:solidFill>
                  <a:schemeClr val="tx2"/>
                </a:solidFill>
                <a:latin typeface="Comic Sans MS" pitchFamily="66" charset="0"/>
              </a:rPr>
              <a:t>).</a:t>
            </a:r>
          </a:p>
          <a:p>
            <a:pPr marL="0" lvl="0" indent="0">
              <a:buNone/>
            </a:pPr>
            <a:endParaRPr lang="es-ES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lvl="0"/>
            <a:r>
              <a:rPr lang="es-ES" b="1" u="sng" dirty="0">
                <a:solidFill>
                  <a:schemeClr val="accent2"/>
                </a:solidFill>
                <a:latin typeface="Comic Sans MS" pitchFamily="66" charset="0"/>
              </a:rPr>
              <a:t>CFT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: </a:t>
            </a:r>
            <a:r>
              <a:rPr lang="es-ES" sz="2000" dirty="0" err="1">
                <a:solidFill>
                  <a:schemeClr val="tx2"/>
                </a:solidFill>
                <a:latin typeface="Comic Sans MS" pitchFamily="66" charset="0"/>
              </a:rPr>
              <a:t>Care</a:t>
            </a:r>
            <a:r>
              <a:rPr lang="es-ES" sz="2000" dirty="0">
                <a:solidFill>
                  <a:schemeClr val="tx2"/>
                </a:solidFill>
                <a:latin typeface="Comic Sans MS" pitchFamily="66" charset="0"/>
              </a:rPr>
              <a:t> Flight </a:t>
            </a:r>
            <a:r>
              <a:rPr lang="es-ES" sz="2000" dirty="0" err="1">
                <a:solidFill>
                  <a:schemeClr val="tx2"/>
                </a:solidFill>
                <a:latin typeface="Comic Sans MS" pitchFamily="66" charset="0"/>
              </a:rPr>
              <a:t>Triage</a:t>
            </a: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endParaRPr lang="es-ES" dirty="0">
              <a:solidFill>
                <a:schemeClr val="tx2"/>
              </a:solidFill>
              <a:latin typeface="Comic Sans MS" pitchFamily="66" charset="0"/>
            </a:endParaRPr>
          </a:p>
          <a:p>
            <a:pPr lvl="0"/>
            <a:r>
              <a:rPr lang="es-ES" b="1" dirty="0">
                <a:solidFill>
                  <a:schemeClr val="accent2"/>
                </a:solidFill>
                <a:latin typeface="Comic Sans MS" pitchFamily="66" charset="0"/>
              </a:rPr>
              <a:t>SAVE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: </a:t>
            </a:r>
            <a:r>
              <a:rPr lang="es-ES" sz="2000" dirty="0" err="1">
                <a:solidFill>
                  <a:schemeClr val="tx2"/>
                </a:solidFill>
                <a:latin typeface="Comic Sans MS" pitchFamily="66" charset="0"/>
              </a:rPr>
              <a:t>Secondary</a:t>
            </a:r>
            <a:r>
              <a:rPr lang="es-ES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Comic Sans MS" pitchFamily="66" charset="0"/>
              </a:rPr>
              <a:t>Assessment</a:t>
            </a:r>
            <a:r>
              <a:rPr lang="es-ES" sz="2000" dirty="0">
                <a:solidFill>
                  <a:schemeClr val="tx2"/>
                </a:solidFill>
                <a:latin typeface="Comic Sans MS" pitchFamily="66" charset="0"/>
              </a:rPr>
              <a:t> of </a:t>
            </a:r>
            <a:r>
              <a:rPr lang="es-ES" sz="2000" dirty="0" err="1">
                <a:solidFill>
                  <a:schemeClr val="tx2"/>
                </a:solidFill>
                <a:latin typeface="Comic Sans MS" pitchFamily="66" charset="0"/>
              </a:rPr>
              <a:t>Victim</a:t>
            </a:r>
            <a:r>
              <a:rPr lang="es-ES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Comic Sans MS" pitchFamily="66" charset="0"/>
              </a:rPr>
              <a:t>Endpoint</a:t>
            </a:r>
            <a:r>
              <a:rPr lang="es-ES" sz="2000" dirty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620595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/>
                </a:solidFill>
              </a:rPr>
              <a:t>START y SHORT los más específicos.</a:t>
            </a:r>
            <a:endParaRPr lang="es-E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3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err="1" smtClean="0">
                <a:latin typeface="Comic Sans MS" pitchFamily="66" charset="0"/>
              </a:rPr>
              <a:t>Care</a:t>
            </a:r>
            <a:r>
              <a:rPr lang="es-ES" b="1" u="sng" dirty="0" smtClean="0">
                <a:latin typeface="Comic Sans MS" pitchFamily="66" charset="0"/>
              </a:rPr>
              <a:t> Flight </a:t>
            </a:r>
            <a:r>
              <a:rPr lang="es-ES" b="1" u="sng" dirty="0" err="1" smtClean="0">
                <a:latin typeface="Comic Sans MS" pitchFamily="66" charset="0"/>
              </a:rPr>
              <a:t>Triage</a:t>
            </a:r>
            <a:r>
              <a:rPr lang="es-ES" b="1" u="sng" dirty="0" smtClean="0">
                <a:latin typeface="Comic Sans MS" pitchFamily="66" charset="0"/>
              </a:rPr>
              <a:t> (CFT)</a:t>
            </a:r>
            <a:endParaRPr lang="es-ES" b="1" u="sng" dirty="0">
              <a:latin typeface="Comic Sans MS" pitchFamily="66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56084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8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latin typeface="Comic Sans MS" pitchFamily="66" charset="0"/>
              </a:rPr>
              <a:t>START</a:t>
            </a:r>
            <a:endParaRPr lang="es-ES" b="1" u="sng" dirty="0">
              <a:latin typeface="Comic Sans MS" pitchFamily="66" charset="0"/>
            </a:endParaRPr>
          </a:p>
        </p:txBody>
      </p:sp>
      <p:pic>
        <p:nvPicPr>
          <p:cNvPr id="4" name="3 Imagen" descr="https://3.bp.blogspot.com/WWDQ0nI6p12SL2pW-ymYahiA_3R5SOdM0XlRwLSDXv0=w548-h367-n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69674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8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chemeClr val="accent2"/>
                </a:solidFill>
                <a:latin typeface="Comic Sans MS" pitchFamily="66" charset="0"/>
              </a:rPr>
              <a:t>TRIAJE AVANZADO</a:t>
            </a:r>
            <a:endParaRPr lang="es-ES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1844824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2400" b="1" dirty="0" smtClean="0">
                <a:latin typeface="Comic Sans MS" pitchFamily="66" charset="0"/>
              </a:rPr>
              <a:t>Realizado por </a:t>
            </a:r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personal sanitario </a:t>
            </a:r>
            <a:r>
              <a:rPr lang="es-ES" sz="2400" b="1" dirty="0" smtClean="0">
                <a:latin typeface="Comic Sans MS" pitchFamily="66" charset="0"/>
              </a:rPr>
              <a:t>(médico/enfermería): estabilización y derivación a centro útil.</a:t>
            </a:r>
          </a:p>
          <a:p>
            <a:endParaRPr lang="es-ES" sz="2400" b="1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OBJETIVOS: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sz="2400" b="1" dirty="0" smtClean="0">
                <a:latin typeface="Comic Sans MS" pitchFamily="66" charset="0"/>
              </a:rPr>
              <a:t>Evitar pérdida de vidas.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sz="2400" b="1" dirty="0" smtClean="0">
                <a:latin typeface="Comic Sans MS" pitchFamily="66" charset="0"/>
              </a:rPr>
              <a:t>Estabilización y evacuación precoz.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sz="2400" b="1" dirty="0" smtClean="0">
                <a:latin typeface="Comic Sans MS" pitchFamily="66" charset="0"/>
              </a:rPr>
              <a:t>Adecuar SVA (trauma, quemados, NRBQ…).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sz="2400" b="1" dirty="0" smtClean="0">
                <a:latin typeface="Comic Sans MS" pitchFamily="66" charset="0"/>
              </a:rPr>
              <a:t>Trazabilidad (registrar recorrido del paciente).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sz="2400" b="1" dirty="0" smtClean="0">
                <a:latin typeface="Comic Sans MS" pitchFamily="66" charset="0"/>
              </a:rPr>
              <a:t>Evitar oleadas a hospitales.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sz="2400" b="1" dirty="0" smtClean="0">
                <a:latin typeface="Comic Sans MS" pitchFamily="66" charset="0"/>
              </a:rPr>
              <a:t>Reducir </a:t>
            </a:r>
            <a:r>
              <a:rPr lang="es-ES" sz="2400" b="1" dirty="0" err="1" smtClean="0">
                <a:latin typeface="Comic Sans MS" pitchFamily="66" charset="0"/>
              </a:rPr>
              <a:t>supratriaje</a:t>
            </a:r>
            <a:r>
              <a:rPr lang="es-ES" sz="2400" b="1" dirty="0" smtClean="0">
                <a:latin typeface="Comic Sans MS" pitchFamily="66" charset="0"/>
              </a:rPr>
              <a:t>, controlar </a:t>
            </a:r>
            <a:r>
              <a:rPr lang="es-ES" sz="2400" b="1" dirty="0" err="1" smtClean="0">
                <a:latin typeface="Comic Sans MS" pitchFamily="66" charset="0"/>
              </a:rPr>
              <a:t>infratriaje</a:t>
            </a:r>
            <a:r>
              <a:rPr lang="es-ES" sz="2400" b="1" dirty="0" smtClean="0">
                <a:latin typeface="Comic Sans MS" pitchFamily="66" charset="0"/>
              </a:rPr>
              <a:t>.</a:t>
            </a:r>
            <a:endParaRPr lang="es-ES" sz="2400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63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278</TotalTime>
  <Words>1131</Words>
  <Application>Microsoft Office PowerPoint</Application>
  <PresentationFormat>Presentación en pantalla (4:3)</PresentationFormat>
  <Paragraphs>250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Intermedio</vt:lpstr>
      <vt:lpstr>CATÁSTROFES /AMV TRIAJE STAR</vt:lpstr>
      <vt:lpstr>AMV / CATÁSTROFE</vt:lpstr>
      <vt:lpstr>TRIAJE en AMV/CATÁSTROFE</vt:lpstr>
      <vt:lpstr>TRIAJE en AMV /CATÁSTROFE</vt:lpstr>
      <vt:lpstr>TRIAJE BÁSICO</vt:lpstr>
      <vt:lpstr>TIPOS de TRIAJE BÁSICO</vt:lpstr>
      <vt:lpstr>Care Flight Triage (CFT)</vt:lpstr>
      <vt:lpstr>START</vt:lpstr>
      <vt:lpstr>TRIAJE AVANZADO</vt:lpstr>
      <vt:lpstr>Tipos de Triaje AVANZADO</vt:lpstr>
      <vt:lpstr>New Trauma Score (NTS)</vt:lpstr>
      <vt:lpstr>NTS</vt:lpstr>
      <vt:lpstr>T-RTS</vt:lpstr>
      <vt:lpstr>ETIQUETAS de TRIAJE</vt:lpstr>
      <vt:lpstr>Presentación de PowerPoint</vt:lpstr>
      <vt:lpstr>TRIADO al PACIENTE…</vt:lpstr>
      <vt:lpstr>EVALUACIÓN PRIMARIA</vt:lpstr>
      <vt:lpstr>INSPECCIÓN GENERAL </vt:lpstr>
      <vt:lpstr>«X» ó «C»  Control de hemorragia</vt:lpstr>
      <vt:lpstr>«A» VÍA AÉREA  y CONTROL CERVICAL.</vt:lpstr>
      <vt:lpstr>«B» RESPIRACIÓN</vt:lpstr>
      <vt:lpstr>«C» CIRCULACIÓN</vt:lpstr>
      <vt:lpstr>«D» ESTADO NEUROLÓGICO</vt:lpstr>
      <vt:lpstr>EVALUACIÓN SECUNDARIA</vt:lpstr>
      <vt:lpstr>ANAMNESIS</vt:lpstr>
      <vt:lpstr>MONITORIZACIÓN</vt:lpstr>
      <vt:lpstr>EXPLORACIÓN NEUROLÓGICA</vt:lpstr>
      <vt:lpstr>EXAMEN FÍSICO DETALLADO</vt:lpstr>
      <vt:lpstr>EXAMEN FÍSICO DETALLADO</vt:lpstr>
      <vt:lpstr>EXAMEN FÍSICO DETALLADO</vt:lpstr>
      <vt:lpstr>EXAMEN FÍSICO DETALLADO</vt:lpstr>
      <vt:lpstr>EXAMEN FÍSICO DETALLADO</vt:lpstr>
      <vt:lpstr>ACTUACIÓN HOSPITALARIA EN CATÁSTROFE</vt:lpstr>
      <vt:lpstr>Funciones Jefe de la Guardia</vt:lpstr>
      <vt:lpstr>Funciones Jefe de la Guardia</vt:lpstr>
      <vt:lpstr>Organización funcional de Urgencias en Catastrofe</vt:lpstr>
      <vt:lpstr>Presentación de PowerPoint</vt:lpstr>
      <vt:lpstr>SISTEMA START</vt:lpstr>
      <vt:lpstr>START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CATÁSTROFES /AMV TRIAJE STAR</dc:title>
  <dc:creator>MARTA GIL GALLEGO</dc:creator>
  <cp:lastModifiedBy>MARTA GIL GALLEGO</cp:lastModifiedBy>
  <cp:revision>24</cp:revision>
  <dcterms:created xsi:type="dcterms:W3CDTF">2021-11-04T13:57:02Z</dcterms:created>
  <dcterms:modified xsi:type="dcterms:W3CDTF">2021-11-05T21:50:59Z</dcterms:modified>
</cp:coreProperties>
</file>